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7" r:id="rId2"/>
    <p:sldMasterId id="2147483669" r:id="rId3"/>
    <p:sldMasterId id="2147483672" r:id="rId4"/>
  </p:sldMasterIdLst>
  <p:notesMasterIdLst>
    <p:notesMasterId r:id="rId8"/>
  </p:notesMasterIdLst>
  <p:handoutMasterIdLst>
    <p:handoutMasterId r:id="rId9"/>
  </p:handoutMasterIdLst>
  <p:sldIdLst>
    <p:sldId id="290" r:id="rId5"/>
    <p:sldId id="521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as006" initials="m" lastIdx="1" clrIdx="0">
    <p:extLst>
      <p:ext uri="{19B8F6BF-5375-455C-9EA6-DF929625EA0E}">
        <p15:presenceInfo xmlns:p15="http://schemas.microsoft.com/office/powerpoint/2012/main" userId="manas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8C9"/>
    <a:srgbClr val="F59325"/>
    <a:srgbClr val="917136"/>
    <a:srgbClr val="103C5D"/>
    <a:srgbClr val="FFFF99"/>
    <a:srgbClr val="FFEFBF"/>
    <a:srgbClr val="0206AE"/>
    <a:srgbClr val="FFFFCC"/>
    <a:srgbClr val="A6F8CD"/>
    <a:srgbClr val="323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98" autoAdjust="0"/>
  </p:normalViewPr>
  <p:slideViewPr>
    <p:cSldViewPr snapToGrid="0">
      <p:cViewPr varScale="1">
        <p:scale>
          <a:sx n="90" d="100"/>
          <a:sy n="90" d="100"/>
        </p:scale>
        <p:origin x="278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5628D-3D3E-4D8F-A481-A7DD414FE6B4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EBB7E-40A7-4BE5-81A5-CF098662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865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74C0E-67F2-43D0-99DC-4E2F26B5B19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5115-E7D7-4C6F-A3DA-C2D983C8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177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55BDE-DFC7-4809-A457-FBC4F4070F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07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" y="6535738"/>
            <a:ext cx="603251" cy="304800"/>
          </a:xfrm>
          <a:prstGeom prst="rect">
            <a:avLst/>
          </a:prstGeom>
        </p:spPr>
        <p:txBody>
          <a:bodyPr/>
          <a:lstStyle>
            <a:lvl1pPr algn="r" eaLnBrk="0" hangingPunct="0">
              <a:defRPr sz="1400" b="1" baseline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CDE8F34-B8FB-405F-8956-68FC39F3073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089" y="325226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9F3E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9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1113C0D-B857-4E64-BB8F-35673ED4BE0D}"/>
              </a:ext>
            </a:extLst>
          </p:cNvPr>
          <p:cNvSpPr/>
          <p:nvPr/>
        </p:nvSpPr>
        <p:spPr bwMode="auto">
          <a:xfrm>
            <a:off x="-5479" y="5"/>
            <a:ext cx="12428737" cy="695121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contourW="12700" prstMaterial="plastic">
            <a:extrusionClr>
              <a:schemeClr val="bg2">
                <a:lumMod val="20000"/>
                <a:lumOff val="80000"/>
              </a:schemeClr>
            </a:extrusionClr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/>
          <a:lstStyle/>
          <a:p>
            <a:pPr>
              <a:defRPr/>
            </a:pPr>
            <a:endParaRPr lang="en-US" sz="1400" b="1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089" y="276787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9F3E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055180" y="5532493"/>
            <a:ext cx="4307417" cy="1092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rgbClr val="1340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>
                <a:latin typeface="+mj-lt"/>
              </a:defRPr>
            </a:lvl2pPr>
            <a:lvl3pPr>
              <a:defRPr sz="1400">
                <a:latin typeface="+mj-lt"/>
              </a:defRPr>
            </a:lvl3pPr>
            <a:lvl4pPr>
              <a:defRPr sz="1200">
                <a:latin typeface="+mj-lt"/>
              </a:defRPr>
            </a:lvl4pPr>
            <a:lvl5pPr>
              <a:defRPr sz="1200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401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" y="6535738"/>
            <a:ext cx="1006135" cy="304800"/>
          </a:xfrm>
          <a:prstGeom prst="rect">
            <a:avLst/>
          </a:prstGeom>
        </p:spPr>
        <p:txBody>
          <a:bodyPr/>
          <a:lstStyle>
            <a:lvl1pPr algn="l" eaLnBrk="0" hangingPunct="0">
              <a:defRPr sz="1400" b="1" baseline="0">
                <a:solidFill>
                  <a:srgbClr val="103C5D"/>
                </a:solidFill>
                <a:latin typeface="Calibri" pitchFamily="34" charset="0"/>
              </a:defRPr>
            </a:lvl1pPr>
          </a:lstStyle>
          <a:p>
            <a:fld id="{20FB4324-9097-445D-A055-C375FF49E0D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418082" y="98527"/>
            <a:ext cx="8093879" cy="61485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378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762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EF182E-5F6F-417D-B44D-A9ECE9FDC7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4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DE10B-6C13-4561-8303-82870C15E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B38D8-920E-46D1-B94C-2CB961CB6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D2A94-9452-4A09-87F6-DD5348BE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8B2ED-49FD-4E4E-91DF-36FE9EA7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58FF1-456F-4B25-860D-BFCCCAE86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DB14-D74C-49DF-A5D9-D8916A3F5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4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BEEC0-77B2-4340-AA1F-D35227F97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8034"/>
            <a:ext cx="10987144" cy="1325563"/>
          </a:xfrm>
          <a:prstGeom prst="rect">
            <a:avLst/>
          </a:prstGeom>
        </p:spPr>
        <p:txBody>
          <a:bodyPr anchor="ctr"/>
          <a:lstStyle>
            <a:lvl1pPr algn="r">
              <a:defRPr sz="2400" b="1">
                <a:solidFill>
                  <a:srgbClr val="F9F3E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456F3-5278-4E82-A1F3-5D9EADADFB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1" y="5749967"/>
            <a:ext cx="10987144" cy="398463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400" b="1">
                <a:solidFill>
                  <a:srgbClr val="1340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9892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4F7133-36D8-4B86-86A2-69EA9F4F7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3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" y="6535738"/>
            <a:ext cx="1006135" cy="304800"/>
          </a:xfrm>
          <a:prstGeom prst="rect">
            <a:avLst/>
          </a:prstGeom>
        </p:spPr>
        <p:txBody>
          <a:bodyPr/>
          <a:lstStyle>
            <a:lvl1pPr algn="l" eaLnBrk="0" hangingPunct="0">
              <a:defRPr sz="1400" b="1" baseline="0">
                <a:solidFill>
                  <a:srgbClr val="103C5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0FB4324-9097-445D-A055-C375FF49E0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418079" y="98523"/>
            <a:ext cx="8093879" cy="61485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055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BEEC0-77B2-4340-AA1F-D35227F97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98034"/>
            <a:ext cx="10987144" cy="1325563"/>
          </a:xfrm>
          <a:prstGeom prst="rect">
            <a:avLst/>
          </a:prstGeom>
        </p:spPr>
        <p:txBody>
          <a:bodyPr anchor="ctr"/>
          <a:lstStyle>
            <a:lvl1pPr algn="r">
              <a:defRPr sz="2400" b="1">
                <a:solidFill>
                  <a:srgbClr val="F9F3E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456F3-5278-4E82-A1F3-5D9EADADFB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1" y="5749967"/>
            <a:ext cx="10987144" cy="398463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1400" b="1">
                <a:solidFill>
                  <a:srgbClr val="1340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5035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55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baseline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CDE8F34-B8FB-405F-8956-68FC39F30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3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03C5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0B0B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0B0B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0B0B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0B0B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" y="6553200"/>
            <a:ext cx="104164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 baseline="0">
                <a:solidFill>
                  <a:srgbClr val="1340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7365" y="39618"/>
            <a:ext cx="455863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129252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5" r:id="rId2"/>
    <p:sldLayoutId id="2147483679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0B0B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0B0B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0B0B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870B0B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rgbClr val="9900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85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8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832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B802110E-EFB3-48F3-9729-F3D036F83230}"/>
              </a:ext>
            </a:extLst>
          </p:cNvPr>
          <p:cNvGrpSpPr/>
          <p:nvPr/>
        </p:nvGrpSpPr>
        <p:grpSpPr>
          <a:xfrm>
            <a:off x="888958" y="311448"/>
            <a:ext cx="6370495" cy="2371725"/>
            <a:chOff x="971677" y="-24475"/>
            <a:chExt cx="6370495" cy="237172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B75CD19-1820-4283-BBD6-04C47A64B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78" y="-24475"/>
              <a:ext cx="6162675" cy="2371725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FBA3EAD-E2C2-4654-BE4D-D8B595510C0F}"/>
                </a:ext>
              </a:extLst>
            </p:cNvPr>
            <p:cNvSpPr/>
            <p:nvPr/>
          </p:nvSpPr>
          <p:spPr>
            <a:xfrm>
              <a:off x="971677" y="1872325"/>
              <a:ext cx="6370495" cy="2822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DFA76F1-2A41-4F87-BA69-F24BF2C2019D}"/>
              </a:ext>
            </a:extLst>
          </p:cNvPr>
          <p:cNvSpPr txBox="1"/>
          <p:nvPr/>
        </p:nvSpPr>
        <p:spPr>
          <a:xfrm>
            <a:off x="929692" y="2306283"/>
            <a:ext cx="677308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PROJECT 1</a:t>
            </a:r>
          </a:p>
          <a:p>
            <a:r>
              <a:rPr lang="en-US" sz="3600" b="1" dirty="0">
                <a:solidFill>
                  <a:srgbClr val="4167B1"/>
                </a:solidFill>
              </a:rPr>
              <a:t>Please Enter Title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E0A5EC4-C5FF-44FF-A023-2E3D01D2A908}"/>
              </a:ext>
            </a:extLst>
          </p:cNvPr>
          <p:cNvSpPr txBox="1"/>
          <p:nvPr/>
        </p:nvSpPr>
        <p:spPr>
          <a:xfrm>
            <a:off x="986645" y="3787136"/>
            <a:ext cx="6453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167B1"/>
                </a:solidFill>
              </a:rPr>
              <a:t>EXPERTISE</a:t>
            </a:r>
          </a:p>
          <a:p>
            <a:r>
              <a:rPr lang="en-US" b="1" dirty="0"/>
              <a:t>Dr. XXX </a:t>
            </a:r>
            <a:r>
              <a:rPr lang="en-US" dirty="0"/>
              <a:t>(Example – coatings, analysis, etc.)</a:t>
            </a:r>
          </a:p>
          <a:p>
            <a:r>
              <a:rPr lang="en-US" dirty="0"/>
              <a:t>Dr. YYY  (Description)</a:t>
            </a:r>
          </a:p>
          <a:p>
            <a:r>
              <a:rPr lang="en-US" dirty="0"/>
              <a:t>Dr. ZZZ   (Description)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CC7DFAE-1C57-40FD-BC37-C27A5188CCA7}"/>
              </a:ext>
            </a:extLst>
          </p:cNvPr>
          <p:cNvCxnSpPr>
            <a:cxnSpLocks/>
          </p:cNvCxnSpPr>
          <p:nvPr/>
        </p:nvCxnSpPr>
        <p:spPr>
          <a:xfrm>
            <a:off x="7585189" y="1532354"/>
            <a:ext cx="0" cy="418795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Half Frame 8">
            <a:extLst>
              <a:ext uri="{FF2B5EF4-FFF2-40B4-BE49-F238E27FC236}">
                <a16:creationId xmlns:a16="http://schemas.microsoft.com/office/drawing/2014/main" id="{0E6E61DD-557E-46D8-9111-2DA661DF559C}"/>
              </a:ext>
            </a:extLst>
          </p:cNvPr>
          <p:cNvSpPr/>
          <p:nvPr/>
        </p:nvSpPr>
        <p:spPr>
          <a:xfrm rot="8049235">
            <a:off x="645464" y="4520979"/>
            <a:ext cx="201730" cy="201730"/>
          </a:xfrm>
          <a:prstGeom prst="halfFram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73455-D0D6-4382-8248-68A23CC00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DB14-D74C-49DF-A5D9-D8916A3F571B}" type="slidenum">
              <a:rPr lang="en-US" smtClean="0"/>
              <a:t>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8D0135-0516-45C9-A98B-B78E954A4C3B}"/>
              </a:ext>
            </a:extLst>
          </p:cNvPr>
          <p:cNvSpPr txBox="1"/>
          <p:nvPr/>
        </p:nvSpPr>
        <p:spPr>
          <a:xfrm>
            <a:off x="7875768" y="2875670"/>
            <a:ext cx="38882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High-Frequency Nitride Materials and Devices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Nanomaterial-Based Devices for Communication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Integrated Microwave Photonics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Global Modeling of High-Frequency Components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Super High Resolution Imaging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64152"/>
                </a:solidFill>
                <a:effectLst/>
                <a:latin typeface="public_sans"/>
              </a:rPr>
              <a:t>Ultra-Wide-Band Communications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694C0D-9576-43AE-99D0-6298875C0529}"/>
              </a:ext>
            </a:extLst>
          </p:cNvPr>
          <p:cNvSpPr txBox="1"/>
          <p:nvPr/>
        </p:nvSpPr>
        <p:spPr>
          <a:xfrm>
            <a:off x="1019299" y="5086319"/>
            <a:ext cx="6453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167B1"/>
                </a:solidFill>
              </a:rPr>
              <a:t>PARTNERING INDUSTRY</a:t>
            </a:r>
          </a:p>
          <a:p>
            <a:r>
              <a:rPr lang="en-US" sz="1800" dirty="0">
                <a:ea typeface="Calibri" panose="020F0502020204030204" pitchFamily="34" charset="0"/>
                <a:cs typeface="Arial" panose="020B0604020202020204" pitchFamily="34" charset="0"/>
              </a:rPr>
              <a:t>TPOC: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9" name="Half Frame 18">
            <a:extLst>
              <a:ext uri="{FF2B5EF4-FFF2-40B4-BE49-F238E27FC236}">
                <a16:creationId xmlns:a16="http://schemas.microsoft.com/office/drawing/2014/main" id="{4BFA329F-048F-4C8C-B591-CE9E105B9CE6}"/>
              </a:ext>
            </a:extLst>
          </p:cNvPr>
          <p:cNvSpPr/>
          <p:nvPr/>
        </p:nvSpPr>
        <p:spPr>
          <a:xfrm rot="8049235">
            <a:off x="663170" y="5205637"/>
            <a:ext cx="201730" cy="201730"/>
          </a:xfrm>
          <a:prstGeom prst="halfFram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265E5EB-0F3E-4603-961C-BDB761E119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198" y="758637"/>
            <a:ext cx="3659264" cy="180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07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ADE9D7D-CBDD-4D34-B54F-51DE9703097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96000" y="812040"/>
            <a:ext cx="0" cy="60459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9425B7-7754-4B30-B766-DD7FE042C4EB}"/>
              </a:ext>
            </a:extLst>
          </p:cNvPr>
          <p:cNvSpPr txBox="1"/>
          <p:nvPr/>
        </p:nvSpPr>
        <p:spPr bwMode="auto">
          <a:xfrm>
            <a:off x="40194" y="1101669"/>
            <a:ext cx="58077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Specify b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riefly the objective/aim/goal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Specify b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riefly the objective/aim/goal 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Specify b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riefly the objective/aim/goal 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60E484-2591-4541-AB3F-9D014226A0A9}"/>
              </a:ext>
            </a:extLst>
          </p:cNvPr>
          <p:cNvSpPr txBox="1"/>
          <p:nvPr/>
        </p:nvSpPr>
        <p:spPr bwMode="auto">
          <a:xfrm>
            <a:off x="6117266" y="814725"/>
            <a:ext cx="60668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Technical Description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1E05D5C-1A88-4E3E-838F-D15AA616B90D}"/>
              </a:ext>
            </a:extLst>
          </p:cNvPr>
          <p:cNvCxnSpPr>
            <a:cxnSpLocks/>
          </p:cNvCxnSpPr>
          <p:nvPr/>
        </p:nvCxnSpPr>
        <p:spPr bwMode="auto">
          <a:xfrm>
            <a:off x="0" y="3646968"/>
            <a:ext cx="1219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DF6FF2AD-F7F2-4052-B963-E55706E215DA}"/>
              </a:ext>
            </a:extLst>
          </p:cNvPr>
          <p:cNvSpPr txBox="1"/>
          <p:nvPr/>
        </p:nvSpPr>
        <p:spPr bwMode="auto">
          <a:xfrm>
            <a:off x="9377916" y="1239461"/>
            <a:ext cx="2548613" cy="2246769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 level graphic </a:t>
            </a: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7291DE9-9522-4139-B911-B051190CCC53}"/>
              </a:ext>
            </a:extLst>
          </p:cNvPr>
          <p:cNvSpPr txBox="1"/>
          <p:nvPr/>
        </p:nvSpPr>
        <p:spPr bwMode="auto">
          <a:xfrm>
            <a:off x="6146425" y="1274722"/>
            <a:ext cx="41363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Task-1: Proposed work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Task-2: Proposed work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Proposed work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Proposed work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Task-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N: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Proposed work 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DF4984B-5CF0-4BBA-8E48-86F4A6E7327F}"/>
              </a:ext>
            </a:extLst>
          </p:cNvPr>
          <p:cNvSpPr txBox="1"/>
          <p:nvPr/>
        </p:nvSpPr>
        <p:spPr bwMode="auto">
          <a:xfrm>
            <a:off x="6125160" y="3678371"/>
            <a:ext cx="60668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Outcomes and Implications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7CFFB0B-4029-4ED5-88AE-81E7BA8AB0A7}"/>
              </a:ext>
            </a:extLst>
          </p:cNvPr>
          <p:cNvSpPr txBox="1"/>
          <p:nvPr/>
        </p:nvSpPr>
        <p:spPr bwMode="auto">
          <a:xfrm>
            <a:off x="6146425" y="4137638"/>
            <a:ext cx="41363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Outcomes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Transformative Impact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548639A-EEA9-497C-AE0B-128BFA4D3F62}"/>
              </a:ext>
            </a:extLst>
          </p:cNvPr>
          <p:cNvSpPr txBox="1"/>
          <p:nvPr/>
        </p:nvSpPr>
        <p:spPr bwMode="auto">
          <a:xfrm>
            <a:off x="14355" y="3656044"/>
            <a:ext cx="60668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Performance Metric and Timeline</a:t>
            </a:r>
            <a:endParaRPr lang="en-US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BF39B89-71AA-4696-994D-DAEABF09DED0}"/>
              </a:ext>
            </a:extLst>
          </p:cNvPr>
          <p:cNvSpPr txBox="1"/>
          <p:nvPr/>
        </p:nvSpPr>
        <p:spPr bwMode="auto">
          <a:xfrm>
            <a:off x="29158" y="793930"/>
            <a:ext cx="586710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Objective: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6CF58D4-5E00-4FF8-AC47-D2982EDB9769}"/>
              </a:ext>
            </a:extLst>
          </p:cNvPr>
          <p:cNvSpPr txBox="1"/>
          <p:nvPr/>
        </p:nvSpPr>
        <p:spPr bwMode="auto">
          <a:xfrm>
            <a:off x="54370" y="3993614"/>
            <a:ext cx="56951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Tentative timeline with tangible results for each task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0652754A-0ECD-4EBF-8367-5F576FA5D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201284"/>
              </p:ext>
            </p:extLst>
          </p:nvPr>
        </p:nvGraphicFramePr>
        <p:xfrm>
          <a:off x="283896" y="4507758"/>
          <a:ext cx="5564007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444">
                  <a:extLst>
                    <a:ext uri="{9D8B030D-6E8A-4147-A177-3AD203B41FA5}">
                      <a16:colId xmlns:a16="http://schemas.microsoft.com/office/drawing/2014/main" val="2585663295"/>
                    </a:ext>
                  </a:extLst>
                </a:gridCol>
                <a:gridCol w="1765004">
                  <a:extLst>
                    <a:ext uri="{9D8B030D-6E8A-4147-A177-3AD203B41FA5}">
                      <a16:colId xmlns:a16="http://schemas.microsoft.com/office/drawing/2014/main" val="375247108"/>
                    </a:ext>
                  </a:extLst>
                </a:gridCol>
                <a:gridCol w="967559">
                  <a:extLst>
                    <a:ext uri="{9D8B030D-6E8A-4147-A177-3AD203B41FA5}">
                      <a16:colId xmlns:a16="http://schemas.microsoft.com/office/drawing/2014/main" val="9268237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Advancements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70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Example: System level Simulation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SNR of 10 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&amp; Q2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314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Example: COTS Prototype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9670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Example: Measurements and Update design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SNR/BER/sensitivity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&amp; Q5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347539"/>
                  </a:ext>
                </a:extLst>
              </a:tr>
            </a:tbl>
          </a:graphicData>
        </a:graphic>
      </p:graphicFrame>
      <p:sp>
        <p:nvSpPr>
          <p:cNvPr id="73" name="TextBox 72">
            <a:extLst>
              <a:ext uri="{FF2B5EF4-FFF2-40B4-BE49-F238E27FC236}">
                <a16:creationId xmlns:a16="http://schemas.microsoft.com/office/drawing/2014/main" id="{9426DBA1-F049-4712-820C-FCF54EFA0873}"/>
              </a:ext>
            </a:extLst>
          </p:cNvPr>
          <p:cNvSpPr txBox="1"/>
          <p:nvPr/>
        </p:nvSpPr>
        <p:spPr bwMode="auto">
          <a:xfrm>
            <a:off x="9875251" y="4039781"/>
            <a:ext cx="2051278" cy="267765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(optional) : 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 findings and plots</a:t>
            </a: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11CB9C7-9806-4984-BBDF-ADD53EC235DC}"/>
              </a:ext>
            </a:extLst>
          </p:cNvPr>
          <p:cNvGrpSpPr/>
          <p:nvPr/>
        </p:nvGrpSpPr>
        <p:grpSpPr>
          <a:xfrm>
            <a:off x="18288" y="15240"/>
            <a:ext cx="1395052" cy="723900"/>
            <a:chOff x="30480" y="15240"/>
            <a:chExt cx="1395052" cy="7239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0361E56-1067-4B78-8922-1B9B113C9F37}"/>
                </a:ext>
              </a:extLst>
            </p:cNvPr>
            <p:cNvSpPr/>
            <p:nvPr userDrawn="1"/>
          </p:nvSpPr>
          <p:spPr bwMode="auto">
            <a:xfrm>
              <a:off x="30480" y="15240"/>
              <a:ext cx="1395052" cy="7239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0FFC6FCB-3433-42D0-9B37-743F756C6FD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3636" y="143831"/>
              <a:ext cx="1371896" cy="468101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D9AE8847-A6AB-4F32-8B0B-8D0F92E97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030" y="15240"/>
            <a:ext cx="1228878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9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FA76F1-2A41-4F87-BA69-F24BF2C2019D}"/>
              </a:ext>
            </a:extLst>
          </p:cNvPr>
          <p:cNvSpPr txBox="1"/>
          <p:nvPr/>
        </p:nvSpPr>
        <p:spPr>
          <a:xfrm>
            <a:off x="495153" y="946160"/>
            <a:ext cx="74739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167B1"/>
                </a:solidFill>
              </a:rPr>
              <a:t>STATE OF DELIVERABLES</a:t>
            </a:r>
            <a:br>
              <a:rPr lang="en-US" sz="2800" b="1" dirty="0">
                <a:solidFill>
                  <a:srgbClr val="4167B1"/>
                </a:solidFill>
              </a:rPr>
            </a:br>
            <a:endParaRPr lang="en-US" sz="2400" b="1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Y1:  </a:t>
            </a:r>
            <a:r>
              <a:rPr lang="en-US" sz="2400" dirty="0"/>
              <a:t>Proposed Deliverables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8E2FAB1-9DC1-4D3F-A37E-3E4B3EFF3ED7}"/>
              </a:ext>
            </a:extLst>
          </p:cNvPr>
          <p:cNvCxnSpPr>
            <a:cxnSpLocks/>
          </p:cNvCxnSpPr>
          <p:nvPr/>
        </p:nvCxnSpPr>
        <p:spPr>
          <a:xfrm>
            <a:off x="7969133" y="1449740"/>
            <a:ext cx="0" cy="418795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2580FE-900E-4BB7-919A-14F8FDCA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15F567-5751-4DF6-8098-4E5A1F749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FDB14-D74C-49DF-A5D9-D8916A3F571B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4DE1BA-D2A8-426E-80D6-3C0071D80513}"/>
              </a:ext>
            </a:extLst>
          </p:cNvPr>
          <p:cNvSpPr txBox="1"/>
          <p:nvPr/>
        </p:nvSpPr>
        <p:spPr>
          <a:xfrm>
            <a:off x="8135472" y="946160"/>
            <a:ext cx="3953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167B1"/>
                </a:solidFill>
              </a:rPr>
              <a:t>BUDGET| PROPOSED*</a:t>
            </a:r>
          </a:p>
          <a:p>
            <a:endParaRPr lang="en-US" sz="2000" dirty="0"/>
          </a:p>
          <a:p>
            <a:r>
              <a:rPr lang="en-US" sz="2000" dirty="0"/>
              <a:t>Y1: $30 K </a:t>
            </a:r>
          </a:p>
          <a:p>
            <a:r>
              <a:rPr lang="en-US" sz="2000" dirty="0"/>
              <a:t>Y2: $30 K</a:t>
            </a:r>
          </a:p>
          <a:p>
            <a:r>
              <a:rPr lang="en-US" sz="2000" dirty="0"/>
              <a:t>Y3: $20 K</a:t>
            </a:r>
          </a:p>
          <a:p>
            <a:r>
              <a:rPr lang="en-US" sz="2000" b="1" dirty="0"/>
              <a:t>Total: $80 K</a:t>
            </a:r>
          </a:p>
          <a:p>
            <a:endParaRPr lang="en-US" sz="2000" b="1" dirty="0"/>
          </a:p>
          <a:p>
            <a:r>
              <a:rPr lang="en-US" sz="2000" b="1" dirty="0"/>
              <a:t>* Example only</a:t>
            </a:r>
          </a:p>
          <a:p>
            <a:endParaRPr lang="en-US" sz="2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C82F772-8B04-48E1-B74C-D18FC9BEF3C9}"/>
              </a:ext>
            </a:extLst>
          </p:cNvPr>
          <p:cNvGrpSpPr/>
          <p:nvPr/>
        </p:nvGrpSpPr>
        <p:grpSpPr>
          <a:xfrm>
            <a:off x="18288" y="15240"/>
            <a:ext cx="1395052" cy="723900"/>
            <a:chOff x="30480" y="15240"/>
            <a:chExt cx="1395052" cy="7239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40351DF-3135-4642-99F3-E0025AD4D77E}"/>
                </a:ext>
              </a:extLst>
            </p:cNvPr>
            <p:cNvSpPr/>
            <p:nvPr userDrawn="1"/>
          </p:nvSpPr>
          <p:spPr bwMode="auto">
            <a:xfrm>
              <a:off x="30480" y="15240"/>
              <a:ext cx="1395052" cy="7239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Verdana" pitchFamily="34" charset="0"/>
              </a:endParaRP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C7C463A-C314-484F-9EF1-D26953738E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3636" y="143831"/>
              <a:ext cx="1371896" cy="468101"/>
            </a:xfrm>
            <a:prstGeom prst="rect">
              <a:avLst/>
            </a:prstGeom>
          </p:spPr>
        </p:pic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70A8F131-29C6-4464-8537-BA9D84B5D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4030" y="15240"/>
            <a:ext cx="1228878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45275"/>
      </p:ext>
    </p:extLst>
  </p:cSld>
  <p:clrMapOvr>
    <a:masterClrMapping/>
  </p:clrMapOvr>
</p:sld>
</file>

<file path=ppt/theme/theme1.xml><?xml version="1.0" encoding="utf-8"?>
<a:theme xmlns:a="http://schemas.openxmlformats.org/drawingml/2006/main" name="4_APS2010_Alwan">
  <a:themeElements>
    <a:clrScheme name="aps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ps-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square" rtlCol="0">
        <a:spAutoFit/>
      </a:bodyPr>
      <a:lstStyle>
        <a:defPPr>
          <a:defRPr baseline="0" dirty="0">
            <a:solidFill>
              <a:srgbClr val="FF0000"/>
            </a:solidFill>
          </a:defRPr>
        </a:defPPr>
      </a:lstStyle>
    </a:txDef>
  </a:objectDefaults>
  <a:extraClrSchemeLst>
    <a:extraClrScheme>
      <a:clrScheme name="ap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s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s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s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s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s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APS2010_Alwan">
  <a:themeElements>
    <a:clrScheme name="aps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ps-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square" rtlCol="0">
        <a:spAutoFit/>
      </a:bodyPr>
      <a:lstStyle>
        <a:defPPr>
          <a:defRPr baseline="0" dirty="0">
            <a:solidFill>
              <a:srgbClr val="FF0000"/>
            </a:solidFill>
          </a:defRPr>
        </a:defPPr>
      </a:lstStyle>
    </a:txDef>
  </a:objectDefaults>
  <a:extraClrSchemeLst>
    <a:extraClrScheme>
      <a:clrScheme name="ap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s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s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s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s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ps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ps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ec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ec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Mike-Week2_V2</Template>
  <TotalTime>27533</TotalTime>
  <Words>209</Words>
  <Application>Microsoft Office PowerPoint</Application>
  <PresentationFormat>Widescreen</PresentationFormat>
  <Paragraphs>78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public_sans</vt:lpstr>
      <vt:lpstr>Verdana</vt:lpstr>
      <vt:lpstr>4_APS2010_Alwan</vt:lpstr>
      <vt:lpstr>5_APS2010_Alwan</vt:lpstr>
      <vt:lpstr>Section</vt:lpstr>
      <vt:lpstr>1_Section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manas006</dc:creator>
  <cp:lastModifiedBy>Mark Allen Lanoue</cp:lastModifiedBy>
  <cp:revision>1263</cp:revision>
  <dcterms:created xsi:type="dcterms:W3CDTF">2020-03-03T15:49:52Z</dcterms:created>
  <dcterms:modified xsi:type="dcterms:W3CDTF">2023-04-19T14:44:19Z</dcterms:modified>
</cp:coreProperties>
</file>